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  <p:sldMasterId id="2147483701" r:id="rId3"/>
  </p:sldMasterIdLst>
  <p:notesMasterIdLst>
    <p:notesMasterId r:id="rId54"/>
  </p:notesMasterIdLst>
  <p:handoutMasterIdLst>
    <p:handoutMasterId r:id="rId55"/>
  </p:handoutMasterIdLst>
  <p:sldIdLst>
    <p:sldId id="434" r:id="rId4"/>
    <p:sldId id="370" r:id="rId5"/>
    <p:sldId id="386" r:id="rId6"/>
    <p:sldId id="421" r:id="rId7"/>
    <p:sldId id="439" r:id="rId8"/>
    <p:sldId id="440" r:id="rId9"/>
    <p:sldId id="423" r:id="rId10"/>
    <p:sldId id="424" r:id="rId11"/>
    <p:sldId id="425" r:id="rId12"/>
    <p:sldId id="388" r:id="rId13"/>
    <p:sldId id="389" r:id="rId14"/>
    <p:sldId id="390" r:id="rId15"/>
    <p:sldId id="391" r:id="rId16"/>
    <p:sldId id="393" r:id="rId17"/>
    <p:sldId id="392" r:id="rId18"/>
    <p:sldId id="394" r:id="rId19"/>
    <p:sldId id="396" r:id="rId20"/>
    <p:sldId id="398" r:id="rId21"/>
    <p:sldId id="400" r:id="rId22"/>
    <p:sldId id="426" r:id="rId23"/>
    <p:sldId id="401" r:id="rId24"/>
    <p:sldId id="427" r:id="rId25"/>
    <p:sldId id="402" r:id="rId26"/>
    <p:sldId id="403" r:id="rId27"/>
    <p:sldId id="404" r:id="rId28"/>
    <p:sldId id="405" r:id="rId29"/>
    <p:sldId id="406" r:id="rId30"/>
    <p:sldId id="407" r:id="rId31"/>
    <p:sldId id="408" r:id="rId32"/>
    <p:sldId id="410" r:id="rId33"/>
    <p:sldId id="409" r:id="rId34"/>
    <p:sldId id="428" r:id="rId35"/>
    <p:sldId id="412" r:id="rId36"/>
    <p:sldId id="429" r:id="rId37"/>
    <p:sldId id="430" r:id="rId38"/>
    <p:sldId id="413" r:id="rId39"/>
    <p:sldId id="414" r:id="rId40"/>
    <p:sldId id="431" r:id="rId41"/>
    <p:sldId id="411" r:id="rId42"/>
    <p:sldId id="415" r:id="rId43"/>
    <p:sldId id="416" r:id="rId44"/>
    <p:sldId id="417" r:id="rId45"/>
    <p:sldId id="419" r:id="rId46"/>
    <p:sldId id="433" r:id="rId47"/>
    <p:sldId id="436" r:id="rId48"/>
    <p:sldId id="441" r:id="rId49"/>
    <p:sldId id="442" r:id="rId50"/>
    <p:sldId id="438" r:id="rId51"/>
    <p:sldId id="420" r:id="rId52"/>
    <p:sldId id="435" r:id="rId53"/>
  </p:sldIdLst>
  <p:sldSz cx="1219835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9CE"/>
    <a:srgbClr val="A38401"/>
    <a:srgbClr val="CC9900"/>
    <a:srgbClr val="FD7A2A"/>
    <a:srgbClr val="8A3CC4"/>
    <a:srgbClr val="AAD523"/>
    <a:srgbClr val="7030A0"/>
    <a:srgbClr val="FF3399"/>
    <a:srgbClr val="F6F6F6"/>
    <a:srgbClr val="7B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3446" autoAdjust="0"/>
  </p:normalViewPr>
  <p:slideViewPr>
    <p:cSldViewPr>
      <p:cViewPr varScale="1">
        <p:scale>
          <a:sx n="128" d="100"/>
          <a:sy n="128" d="100"/>
        </p:scale>
        <p:origin x="202" y="72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008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EDDB9-2955-4D57-9B7C-74EB90EC60C3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6BAF-045C-49DF-B711-C7583D9A64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755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F2EB3A0-E5FE-4501-A7E4-59970F3204F9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32AC4C0-BDD5-44DF-8569-FDFABB0A71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230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032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159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567" y="1412776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3050"/>
            <a:ext cx="401317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1"/>
            <a:ext cx="6819216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18" y="1435101"/>
            <a:ext cx="401317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155E4A8-FA3F-4C5A-AE1A-BF0C42290D0A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2EBB816-DF83-40B7-852A-E4ED78150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63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59E0E0-7B97-4DC8-BAA2-8F04DBD047DF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0D0DE56-F9AD-4708-B098-925B6866C6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41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4D257B0-40B7-4C86-981F-7A809942C9FB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848123-E5AA-4EF6-92B6-79F7798F60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3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151C4BD-E755-4F7F-A541-C6726DED6C6E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42C1FB-78FB-4125-A0EA-799892177F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9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6567" y="1412776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12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658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544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987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培训六大要素分析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279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如何建立培训体系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53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773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年度培训实施流程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024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75274D2-3A2C-4853-A4CF-0CEE83EA2607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F48EA11-4E1D-40D0-A720-30B9174A6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464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656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3050"/>
            <a:ext cx="401317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1"/>
            <a:ext cx="6819216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18" y="1435101"/>
            <a:ext cx="401317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155E4A8-FA3F-4C5A-AE1A-BF0C42290D0A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2EBB816-DF83-40B7-852A-E4ED781501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04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59E0E0-7B97-4DC8-BAA2-8F04DBD047DF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0D0DE56-F9AD-4708-B098-925B6866C6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077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201"/>
            <a:ext cx="10978515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4D257B0-40B7-4C86-981F-7A809942C9FB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848123-E5AA-4EF6-92B6-79F7798F60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544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151C4BD-E755-4F7F-A541-C6726DED6C6E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42C1FB-78FB-4125-A0EA-799892177F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79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6200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79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996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996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188913"/>
            <a:ext cx="1625600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  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培训概述</a:t>
            </a:r>
            <a:endParaRPr lang="en-US" altLang="zh-CN" sz="28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59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培训六大要素分析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78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如何建立培训体系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35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 userDrawn="1"/>
        </p:nvSpPr>
        <p:spPr>
          <a:xfrm>
            <a:off x="10133013" y="44450"/>
            <a:ext cx="1625600" cy="1177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400"/>
              </a:spcBef>
              <a:spcAft>
                <a:spcPts val="30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  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zh-CN" altLang="en-US" sz="26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年度培训实施流程</a:t>
            </a:r>
            <a:endParaRPr lang="en-US" altLang="zh-CN" sz="26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73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638"/>
            <a:ext cx="10978515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75274D2-3A2C-4853-A4CF-0CEE83EA2607}" type="datetimeFigureOut">
              <a:rPr lang="zh-CN" altLang="en-US"/>
              <a:pPr>
                <a:defRPr/>
              </a:pPr>
              <a:t>2019/12/12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F48EA11-4E1D-40D0-A720-30B9174A6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6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68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 userDrawn="1"/>
        </p:nvSpPr>
        <p:spPr>
          <a:xfrm rot="6746465">
            <a:off x="5738019" y="6450806"/>
            <a:ext cx="719138" cy="720725"/>
          </a:xfrm>
          <a:prstGeom prst="chord">
            <a:avLst>
              <a:gd name="adj1" fmla="val 3577158"/>
              <a:gd name="adj2" fmla="val 15329001"/>
            </a:avLst>
          </a:prstGeom>
          <a:solidFill>
            <a:srgbClr val="3B7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557963" y="6742113"/>
            <a:ext cx="5637212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6742113"/>
            <a:ext cx="5637213" cy="0"/>
          </a:xfrm>
          <a:prstGeom prst="line">
            <a:avLst/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 userDrawn="1"/>
        </p:nvSpPr>
        <p:spPr>
          <a:xfrm>
            <a:off x="5695950" y="6488113"/>
            <a:ext cx="7921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A226204F-FED8-420F-96C1-31469A1F735D}" type="slidenum">
              <a:rPr lang="zh-CN" altLang="en-US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zh-CN" altLang="en-US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6" name="弧形 15"/>
          <p:cNvSpPr/>
          <p:nvPr userDrawn="1"/>
        </p:nvSpPr>
        <p:spPr>
          <a:xfrm>
            <a:off x="5629275" y="6343650"/>
            <a:ext cx="936625" cy="935038"/>
          </a:xfrm>
          <a:prstGeom prst="arc">
            <a:avLst>
              <a:gd name="adj1" fmla="val 11317002"/>
              <a:gd name="adj2" fmla="val 21097504"/>
            </a:avLst>
          </a:prstGeom>
          <a:ln w="22479">
            <a:solidFill>
              <a:srgbClr val="3B79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26567" y="980728"/>
            <a:ext cx="10873208" cy="0"/>
          </a:xfrm>
          <a:prstGeom prst="line">
            <a:avLst/>
          </a:prstGeom>
          <a:ln w="254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89" r:id="rId2"/>
    <p:sldLayoutId id="2147483700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5"/>
          <p:cNvSpPr txBox="1"/>
          <p:nvPr userDrawn="1"/>
        </p:nvSpPr>
        <p:spPr>
          <a:xfrm>
            <a:off x="5695950" y="6488113"/>
            <a:ext cx="79216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33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DEAC-C6E9-4E5A-BF92-8A2A909A8AE4}" type="datetimeFigureOut">
              <a:rPr lang="zh-CN" altLang="en-US" smtClean="0"/>
              <a:pPr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188" y="6356350"/>
            <a:ext cx="3863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6AEDA-0431-4AE3-AB99-1411E5BBC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blitz.com/edit/rxjs-demo-accumulation-jw?file=src/app/app.component.ts" TargetMode="External"/><Relationship Id="rId3" Type="http://schemas.openxmlformats.org/officeDocument/2006/relationships/hyperlink" Target="https://stackblitz.com/edit/rxjs-high-level-operators-jw" TargetMode="External"/><Relationship Id="rId7" Type="http://schemas.openxmlformats.org/officeDocument/2006/relationships/hyperlink" Target="https://stackblitz.com/edit/rxjs-scheduler-jw?file=index.ts" TargetMode="External"/><Relationship Id="rId2" Type="http://schemas.openxmlformats.org/officeDocument/2006/relationships/hyperlink" Target="https://stackblitz.com/edit/rxjs-subject-jw?file=index.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ckblitz.com/edit/rxjs-subscribe-to-an-observable-jw?file=index.ts" TargetMode="External"/><Relationship Id="rId5" Type="http://schemas.openxmlformats.org/officeDocument/2006/relationships/hyperlink" Target="https://stackblitz.com/edit/rxjs-create-observable-jw?file=index.ts" TargetMode="External"/><Relationship Id="rId4" Type="http://schemas.openxmlformats.org/officeDocument/2006/relationships/hyperlink" Target="https://stackblitz.com/edit/rxjs-operators-jw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6.jpeg"/><Relationship Id="rId7" Type="http://schemas.openxmlformats.org/officeDocument/2006/relationships/hyperlink" Target="http://www.eyefulpresentations.co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info@eyefulpresentations.co.uk" TargetMode="Externa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84208" y="243071"/>
            <a:ext cx="11664041" cy="6380197"/>
            <a:chOff x="281032" y="243070"/>
            <a:chExt cx="11664041" cy="6380197"/>
          </a:xfrm>
        </p:grpSpPr>
        <p:sp>
          <p:nvSpPr>
            <p:cNvPr id="12" name="任意多边形 11"/>
            <p:cNvSpPr/>
            <p:nvPr/>
          </p:nvSpPr>
          <p:spPr>
            <a:xfrm>
              <a:off x="281032" y="243070"/>
              <a:ext cx="9125961" cy="5890171"/>
            </a:xfrm>
            <a:custGeom>
              <a:avLst/>
              <a:gdLst>
                <a:gd name="connsiteX0" fmla="*/ 0 w 9125961"/>
                <a:gd name="connsiteY0" fmla="*/ 0 h 5890171"/>
                <a:gd name="connsiteX1" fmla="*/ 9125961 w 9125961"/>
                <a:gd name="connsiteY1" fmla="*/ 0 h 5890171"/>
                <a:gd name="connsiteX2" fmla="*/ 3055475 w 9125961"/>
                <a:gd name="connsiteY2" fmla="*/ 5890171 h 5890171"/>
                <a:gd name="connsiteX3" fmla="*/ 0 w 9125961"/>
                <a:gd name="connsiteY3" fmla="*/ 2834696 h 589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5961" h="5890171">
                  <a:moveTo>
                    <a:pt x="0" y="0"/>
                  </a:moveTo>
                  <a:lnTo>
                    <a:pt x="9125961" y="0"/>
                  </a:lnTo>
                  <a:lnTo>
                    <a:pt x="3055475" y="5890171"/>
                  </a:lnTo>
                  <a:lnTo>
                    <a:pt x="0" y="2834696"/>
                  </a:lnTo>
                  <a:close/>
                </a:path>
              </a:pathLst>
            </a:custGeom>
            <a:solidFill>
              <a:srgbClr val="E0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flipH="1" flipV="1">
              <a:off x="3336391" y="243070"/>
              <a:ext cx="8608682" cy="6380197"/>
            </a:xfrm>
            <a:custGeom>
              <a:avLst/>
              <a:gdLst>
                <a:gd name="connsiteX0" fmla="*/ 2550447 w 8608682"/>
                <a:gd name="connsiteY0" fmla="*/ 6380197 h 6380197"/>
                <a:gd name="connsiteX1" fmla="*/ 0 w 8608682"/>
                <a:gd name="connsiteY1" fmla="*/ 6380197 h 6380197"/>
                <a:gd name="connsiteX2" fmla="*/ 0 w 8608682"/>
                <a:gd name="connsiteY2" fmla="*/ 0 h 6380197"/>
                <a:gd name="connsiteX3" fmla="*/ 8106769 w 8608682"/>
                <a:gd name="connsiteY3" fmla="*/ 0 h 6380197"/>
                <a:gd name="connsiteX4" fmla="*/ 8608682 w 8608682"/>
                <a:gd name="connsiteY4" fmla="*/ 501914 h 638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8682" h="6380197">
                  <a:moveTo>
                    <a:pt x="2550447" y="6380197"/>
                  </a:moveTo>
                  <a:lnTo>
                    <a:pt x="0" y="6380197"/>
                  </a:lnTo>
                  <a:lnTo>
                    <a:pt x="0" y="0"/>
                  </a:lnTo>
                  <a:lnTo>
                    <a:pt x="8106769" y="0"/>
                  </a:lnTo>
                  <a:lnTo>
                    <a:pt x="8608682" y="5019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/>
        </p:nvSpPr>
        <p:spPr>
          <a:xfrm>
            <a:off x="3175" y="3133383"/>
            <a:ext cx="3727048" cy="3727048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8914386">
            <a:off x="9611726" y="-648068"/>
            <a:ext cx="1296133" cy="1296133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8914386">
            <a:off x="9875128" y="149848"/>
            <a:ext cx="769329" cy="769329"/>
          </a:xfrm>
          <a:custGeom>
            <a:avLst/>
            <a:gdLst>
              <a:gd name="connsiteX0" fmla="*/ 0 w 1296133"/>
              <a:gd name="connsiteY0" fmla="*/ 0 h 1296133"/>
              <a:gd name="connsiteX1" fmla="*/ 63602 w 1296133"/>
              <a:gd name="connsiteY1" fmla="*/ 63602 h 1296133"/>
              <a:gd name="connsiteX2" fmla="*/ 63602 w 1296133"/>
              <a:gd name="connsiteY2" fmla="*/ 1231995 h 1296133"/>
              <a:gd name="connsiteX3" fmla="*/ 1231995 w 1296133"/>
              <a:gd name="connsiteY3" fmla="*/ 1231995 h 1296133"/>
              <a:gd name="connsiteX4" fmla="*/ 1296133 w 1296133"/>
              <a:gd name="connsiteY4" fmla="*/ 1296133 h 1296133"/>
              <a:gd name="connsiteX5" fmla="*/ 0 w 1296133"/>
              <a:gd name="connsiteY5" fmla="*/ 1296133 h 129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6133" h="1296133">
                <a:moveTo>
                  <a:pt x="0" y="0"/>
                </a:moveTo>
                <a:lnTo>
                  <a:pt x="63602" y="63602"/>
                </a:lnTo>
                <a:lnTo>
                  <a:pt x="63602" y="1231995"/>
                </a:lnTo>
                <a:lnTo>
                  <a:pt x="1231995" y="1231995"/>
                </a:lnTo>
                <a:lnTo>
                  <a:pt x="1296133" y="1296133"/>
                </a:lnTo>
                <a:lnTo>
                  <a:pt x="0" y="129613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84207" y="3072964"/>
            <a:ext cx="3538728" cy="3538728"/>
          </a:xfrm>
          <a:custGeom>
            <a:avLst/>
            <a:gdLst>
              <a:gd name="connsiteX0" fmla="*/ 0 w 3538728"/>
              <a:gd name="connsiteY0" fmla="*/ 0 h 3538728"/>
              <a:gd name="connsiteX1" fmla="*/ 3538728 w 3538728"/>
              <a:gd name="connsiteY1" fmla="*/ 3538728 h 3538728"/>
              <a:gd name="connsiteX2" fmla="*/ 3405621 w 3538728"/>
              <a:gd name="connsiteY2" fmla="*/ 3538728 h 3538728"/>
              <a:gd name="connsiteX3" fmla="*/ 0 w 3538728"/>
              <a:gd name="connsiteY3" fmla="*/ 133107 h 35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8728" h="3538728">
                <a:moveTo>
                  <a:pt x="0" y="0"/>
                </a:moveTo>
                <a:lnTo>
                  <a:pt x="3538728" y="3538728"/>
                </a:lnTo>
                <a:lnTo>
                  <a:pt x="3405621" y="3538728"/>
                </a:lnTo>
                <a:lnTo>
                  <a:pt x="0" y="13310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75" name="Rectangle 4"/>
          <p:cNvSpPr txBox="1">
            <a:spLocks noChangeArrowheads="1"/>
          </p:cNvSpPr>
          <p:nvPr/>
        </p:nvSpPr>
        <p:spPr bwMode="auto">
          <a:xfrm>
            <a:off x="6312884" y="5236385"/>
            <a:ext cx="4873156" cy="89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r"/>
            <a:r>
              <a:rPr lang="en-US" altLang="zh-CN" sz="3200" b="0" dirty="0" smtClean="0">
                <a:solidFill>
                  <a:schemeClr val="tx1"/>
                </a:solidFill>
                <a:latin typeface="Garamond" panose="02020404030301010803" pitchFamily="18" charset="0"/>
                <a:ea typeface="方正黑体简体" panose="02010601030101010101" pitchFamily="2" charset="-122"/>
              </a:rPr>
              <a:t>Jin Wei</a:t>
            </a:r>
          </a:p>
          <a:p>
            <a:pPr algn="r"/>
            <a:r>
              <a:rPr lang="en-US" altLang="zh-CN" sz="3200" b="0" dirty="0" smtClean="0">
                <a:solidFill>
                  <a:schemeClr val="tx1"/>
                </a:solidFill>
                <a:latin typeface="Garamond" panose="02020404030301010803" pitchFamily="18" charset="0"/>
                <a:ea typeface="方正黑体简体" panose="02010601030101010101" pitchFamily="2" charset="-122"/>
              </a:rPr>
              <a:t>13/12/2019</a:t>
            </a:r>
            <a:endParaRPr lang="zh-CN" altLang="en-US" sz="3200" b="0" dirty="0">
              <a:solidFill>
                <a:schemeClr val="tx1"/>
              </a:solidFill>
              <a:latin typeface="Garamond" panose="02020404030301010803" pitchFamily="18" charset="0"/>
              <a:ea typeface="方正黑体简体" panose="02010601030101010101" pitchFamily="2" charset="-122"/>
            </a:endParaRPr>
          </a:p>
        </p:txBody>
      </p:sp>
      <p:sp>
        <p:nvSpPr>
          <p:cNvPr id="80" name="TextBox 37"/>
          <p:cNvSpPr>
            <a:spLocks noChangeArrowheads="1"/>
          </p:cNvSpPr>
          <p:nvPr/>
        </p:nvSpPr>
        <p:spPr bwMode="auto">
          <a:xfrm>
            <a:off x="3469535" y="2521209"/>
            <a:ext cx="7334251" cy="1915903"/>
          </a:xfrm>
          <a:prstGeom prst="rect">
            <a:avLst/>
          </a:prstGeom>
          <a:noFill/>
          <a:ln>
            <a:noFill/>
          </a:ln>
          <a:extLst/>
        </p:spPr>
        <p:txBody>
          <a:bodyPr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defTabSz="914309">
              <a:spcBef>
                <a:spcPct val="0"/>
              </a:spcBef>
              <a:buNone/>
              <a:defRPr/>
            </a:pPr>
            <a:r>
              <a:rPr lang="en-US" altLang="zh-CN" sz="6000" b="1" dirty="0" smtClean="0">
                <a:solidFill>
                  <a:srgbClr val="0070C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RxJS Introduction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DejaVu Sans Mono" panose="020B0609030804020204" pitchFamily="49" charset="0"/>
              <a:ea typeface="微软雅黑" panose="020B0503020204020204" pitchFamily="34" charset="-122"/>
              <a:cs typeface="DejaVu Sans Mono" panose="020B0609030804020204" pitchFamily="49" charset="0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668885" y="3456141"/>
            <a:ext cx="2898775" cy="46037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86000"/>
                </a:schemeClr>
              </a:gs>
              <a:gs pos="54000">
                <a:schemeClr val="tx1">
                  <a:lumMod val="75000"/>
                  <a:lumOff val="25000"/>
                  <a:alpha val="55000"/>
                </a:schemeClr>
              </a:gs>
              <a:gs pos="91000">
                <a:schemeClr val="tx1">
                  <a:lumMod val="75000"/>
                  <a:lumOff val="2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defTabSz="914309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4000"/>
    </mc:Choice>
    <mc:Fallback xmlns="">
      <p:transition advClick="0" advTm="1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96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Core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Concepts 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in RxJS</a:t>
            </a:r>
          </a:p>
        </p:txBody>
      </p:sp>
      <p:sp>
        <p:nvSpPr>
          <p:cNvPr id="4" name="矩形 3"/>
          <p:cNvSpPr/>
          <p:nvPr/>
        </p:nvSpPr>
        <p:spPr>
          <a:xfrm>
            <a:off x="554559" y="1268760"/>
            <a:ext cx="109452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Observable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represents the idea of an invokable collection of future values or events.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Observer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is a collection of callbacks that knows how to listen to values delivered by the Observable.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Subscription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represents the execution of an Observable, is primarily useful for cancelling the execution.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Operator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are pure functions that enable a functional programming style of dealing with collections with operations like map, filter, concat, reduce,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Subject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is an Observable and an Observer, and the only way of multicasting a value or event to multiple Observers.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Scheduler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: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are centralized dispatchers to control concurrency, allowing us to coordinate when computation happens on e.g. setTimeout or requestAnimationFrame or others.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33" y="1115139"/>
            <a:ext cx="5290542" cy="50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o</a:t>
            </a:r>
            <a:r>
              <a:rPr lang="en-US" altLang="zh-CN" b="1" dirty="0" smtClean="0">
                <a:solidFill>
                  <a:srgbClr val="0070C0"/>
                </a:solidFill>
                <a:latin typeface="Corbel" panose="020B0503020204020204" pitchFamily="34" charset="0"/>
              </a:rPr>
              <a:t>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1" y="1124744"/>
            <a:ext cx="4898238" cy="51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7" y="1124744"/>
            <a:ext cx="7292305" cy="5123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0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87" y="1148437"/>
            <a:ext cx="6192688" cy="50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85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Create An Observable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4559" y="1340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from()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559" y="198884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of()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5753" y="263691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fromEvent()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5753" y="328498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timer()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753" y="393305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Corbel" panose="020B0503020204020204" pitchFamily="34" charset="0"/>
              </a:rPr>
              <a:t>Interval()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3" y="1123745"/>
            <a:ext cx="6408712" cy="50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sp>
        <p:nvSpPr>
          <p:cNvPr id="4" name="矩形 3"/>
          <p:cNvSpPr/>
          <p:nvPr/>
        </p:nvSpPr>
        <p:spPr>
          <a:xfrm>
            <a:off x="569726" y="1196752"/>
            <a:ext cx="10003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observable’s subscribe method allows you to pass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three callback methods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as parameters.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39" y="3861048"/>
            <a:ext cx="9654990" cy="23973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4942" y="2332558"/>
            <a:ext cx="1021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the data arrives if an exception happens,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errorFn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handle the error.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0125" y="2743205"/>
            <a:ext cx="883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 all the data has been emitted successfully,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4559" y="1921911"/>
            <a:ext cx="810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Whenever the data arrives, 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nextFn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invoked to process the data.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0125" y="3153852"/>
            <a:ext cx="1059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If error occurred,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afterwards data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will not be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delivered and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completeFn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 be not invoked.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7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83" y="1052735"/>
            <a:ext cx="7056784" cy="52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97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Subscribing to Observables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51" y="1052736"/>
            <a:ext cx="7429985" cy="51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 is a Subscription?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41" y="1124744"/>
            <a:ext cx="6426116" cy="50405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560" y="1340768"/>
            <a:ext cx="4536503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is an object that represents the execution of an 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Observable.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2924944"/>
            <a:ext cx="42484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Subscription has an unsubscribe() function to release resources or cancel Observable executions.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559" y="1340768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RxJS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8549" y="253013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Observable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312481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Operator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7889" y="371949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Subject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3126" y="193544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Core concepts in RxJS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4559" y="188640"/>
            <a:ext cx="1760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Agenda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7990" y="431417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211987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100257"/>
            <a:ext cx="453650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Creation Operator</a:t>
            </a:r>
            <a:endParaRPr lang="zh-CN" altLang="en-US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59" y="3544135"/>
            <a:ext cx="424847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Join Creation Operators</a:t>
            </a:r>
            <a:endParaRPr lang="zh-CN" altLang="en-US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1605293"/>
            <a:ext cx="8400872" cy="1895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8" y="4092297"/>
            <a:ext cx="8489414" cy="20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4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100257"/>
            <a:ext cx="453650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Transformation Operators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3544135"/>
            <a:ext cx="424847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Error Handling Operators</a:t>
            </a:r>
            <a:endParaRPr lang="zh-CN" altLang="en-US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6" y="1605293"/>
            <a:ext cx="9411997" cy="18472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5" y="4092297"/>
            <a:ext cx="9411997" cy="21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100257"/>
            <a:ext cx="453650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Utility Operators</a:t>
            </a:r>
          </a:p>
        </p:txBody>
      </p:sp>
      <p:sp>
        <p:nvSpPr>
          <p:cNvPr id="8" name="矩形 7"/>
          <p:cNvSpPr/>
          <p:nvPr/>
        </p:nvSpPr>
        <p:spPr>
          <a:xfrm>
            <a:off x="554559" y="3544135"/>
            <a:ext cx="45365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3B79CE"/>
                </a:solidFill>
                <a:latin typeface="Corbel" panose="020B0503020204020204" pitchFamily="34" charset="0"/>
              </a:rPr>
              <a:t>Mathematical and Aggregate </a:t>
            </a:r>
            <a:r>
              <a:rPr lang="en-US" altLang="zh-CN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Operator</a:t>
            </a:r>
            <a:endParaRPr lang="en-US" altLang="zh-CN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5" y="4092297"/>
            <a:ext cx="8580060" cy="2145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5" y="1605293"/>
            <a:ext cx="8567284" cy="18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map()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26" y="1484785"/>
            <a:ext cx="5588719" cy="4283864"/>
          </a:xfrm>
          <a:prstGeom prst="rect">
            <a:avLst/>
          </a:prstGeom>
        </p:spPr>
      </p:pic>
      <p:pic>
        <p:nvPicPr>
          <p:cNvPr id="2050" name="Picture 2" descr="map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8" y="3155154"/>
            <a:ext cx="5106174" cy="21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Like Array.prototype.map(), it passes each source value through a transformation function to get corresponding output values.</a:t>
            </a:r>
            <a:endParaRPr lang="zh-CN" alt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mapTo()</a:t>
            </a:r>
          </a:p>
        </p:txBody>
      </p:sp>
      <p:pic>
        <p:nvPicPr>
          <p:cNvPr id="4098" name="Picture 2" descr="mapTo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5" y="3140968"/>
            <a:ext cx="512056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1" y="1483198"/>
            <a:ext cx="5616624" cy="41586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Like map, but it maps every source value to the same output value every time.</a:t>
            </a:r>
          </a:p>
        </p:txBody>
      </p:sp>
    </p:spTree>
    <p:extLst>
      <p:ext uri="{BB962C8B-B14F-4D97-AF65-F5344CB8AC3E}">
        <p14:creationId xmlns:p14="http://schemas.microsoft.com/office/powerpoint/2010/main" val="42319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filter()</a:t>
            </a:r>
          </a:p>
        </p:txBody>
      </p:sp>
      <p:pic>
        <p:nvPicPr>
          <p:cNvPr id="5122" name="Picture 2" descr="filter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5" y="3140968"/>
            <a:ext cx="512056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58" y="1483198"/>
            <a:ext cx="5646419" cy="38900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Like Array.prototype.filter(), it only emits a value from the source if it passes a criterion function.</a:t>
            </a:r>
          </a:p>
        </p:txBody>
      </p:sp>
    </p:spTree>
    <p:extLst>
      <p:ext uri="{BB962C8B-B14F-4D97-AF65-F5344CB8AC3E}">
        <p14:creationId xmlns:p14="http://schemas.microsoft.com/office/powerpoint/2010/main" val="4212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take()</a:t>
            </a:r>
          </a:p>
        </p:txBody>
      </p:sp>
      <p:pic>
        <p:nvPicPr>
          <p:cNvPr id="5124" name="Picture 4" descr="take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93" y="1483198"/>
            <a:ext cx="5642884" cy="3962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Takes the first count values from the source, then completes.</a:t>
            </a:r>
          </a:p>
        </p:txBody>
      </p:sp>
    </p:spTree>
    <p:extLst>
      <p:ext uri="{BB962C8B-B14F-4D97-AF65-F5344CB8AC3E}">
        <p14:creationId xmlns:p14="http://schemas.microsoft.com/office/powerpoint/2010/main" val="31736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startWith()</a:t>
            </a:r>
          </a:p>
        </p:txBody>
      </p:sp>
      <p:pic>
        <p:nvPicPr>
          <p:cNvPr id="6146" name="Picture 2" descr="startWith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4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56" y="1483198"/>
            <a:ext cx="5654221" cy="41060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First emits its arguments in order, and then any emissions from the source.</a:t>
            </a:r>
          </a:p>
        </p:txBody>
      </p:sp>
    </p:spTree>
    <p:extLst>
      <p:ext uri="{BB962C8B-B14F-4D97-AF65-F5344CB8AC3E}">
        <p14:creationId xmlns:p14="http://schemas.microsoft.com/office/powerpoint/2010/main" val="15016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distinct()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951" y="3140968"/>
            <a:ext cx="5107176" cy="2537452"/>
          </a:xfrm>
          <a:prstGeom prst="rect">
            <a:avLst/>
          </a:prstGeom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93" y="1485165"/>
            <a:ext cx="5632842" cy="39600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It's like filter, but just emits the values that are distinct from </a:t>
            </a:r>
            <a:r>
              <a:rPr lang="en-US" altLang="zh-CN" dirty="0" smtClean="0">
                <a:latin typeface="Corbel" panose="020B0503020204020204" pitchFamily="34" charset="0"/>
              </a:rPr>
              <a:t>all the </a:t>
            </a:r>
            <a:r>
              <a:rPr lang="en-US" altLang="zh-CN" dirty="0">
                <a:latin typeface="Corbel" panose="020B0503020204020204" pitchFamily="34" charset="0"/>
              </a:rPr>
              <a:t>previous.</a:t>
            </a:r>
          </a:p>
        </p:txBody>
      </p:sp>
    </p:spTree>
    <p:extLst>
      <p:ext uri="{BB962C8B-B14F-4D97-AF65-F5344CB8AC3E}">
        <p14:creationId xmlns:p14="http://schemas.microsoft.com/office/powerpoint/2010/main" val="29497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distinctUntilChanged()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91" y="1479884"/>
            <a:ext cx="5731987" cy="3821324"/>
          </a:xfrm>
          <a:prstGeom prst="rect">
            <a:avLst/>
          </a:prstGeom>
        </p:spPr>
      </p:pic>
      <p:pic>
        <p:nvPicPr>
          <p:cNvPr id="8194" name="Picture 2" descr="distinctUntilChanged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7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It's like filter, but just emits the values that are distinct from the previous.</a:t>
            </a:r>
          </a:p>
        </p:txBody>
      </p:sp>
    </p:spTree>
    <p:extLst>
      <p:ext uri="{BB962C8B-B14F-4D97-AF65-F5344CB8AC3E}">
        <p14:creationId xmlns:p14="http://schemas.microsoft.com/office/powerpoint/2010/main" val="32908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78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What’s RxJS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238" y="1268760"/>
            <a:ext cx="108955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RxJS (</a:t>
            </a: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 Extensions for </a:t>
            </a:r>
            <a:r>
              <a:rPr lang="en-US" altLang="zh-CN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JavaScript) </a:t>
            </a:r>
            <a:r>
              <a:rPr lang="en-US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library for composing asynchronous and event-based programs by using observable sequences.”  </a:t>
            </a:r>
            <a:endParaRPr lang="en-US" altLang="zh-CN" sz="24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            ——</a:t>
            </a:r>
            <a:r>
              <a:rPr lang="en-US" altLang="zh-CN" sz="2400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reactivex.io/</a:t>
            </a:r>
            <a:r>
              <a:rPr lang="en-US" altLang="zh-CN" sz="2400" i="1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rxjs</a:t>
            </a:r>
            <a:endParaRPr lang="en-US" altLang="zh-CN" sz="2400" i="1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https://pic2.zhimg.com/v2-a4bd2db489921dcb8035bd5fef637252_1200x5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20" y="3933056"/>
            <a:ext cx="7277030" cy="226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skip()</a:t>
            </a:r>
          </a:p>
        </p:txBody>
      </p:sp>
      <p:pic>
        <p:nvPicPr>
          <p:cNvPr id="10242" name="Picture 2" descr="skip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2" cy="216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28" y="1479882"/>
            <a:ext cx="5722722" cy="42533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 </a:t>
            </a:r>
            <a:r>
              <a:rPr lang="en-US" altLang="zh-CN" dirty="0" smtClean="0">
                <a:latin typeface="Corbel" panose="020B0503020204020204" pitchFamily="34" charset="0"/>
              </a:rPr>
              <a:t>Skip </a:t>
            </a:r>
            <a:r>
              <a:rPr lang="en-US" altLang="zh-CN" dirty="0">
                <a:latin typeface="Corbel" panose="020B0503020204020204" pitchFamily="34" charset="0"/>
              </a:rPr>
              <a:t>the first count items emitted by the source Observable.</a:t>
            </a:r>
          </a:p>
        </p:txBody>
      </p:sp>
    </p:spTree>
    <p:extLst>
      <p:ext uri="{BB962C8B-B14F-4D97-AF65-F5344CB8AC3E}">
        <p14:creationId xmlns:p14="http://schemas.microsoft.com/office/powerpoint/2010/main" val="32387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last()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3" y="1481635"/>
            <a:ext cx="5679135" cy="4393559"/>
          </a:xfrm>
          <a:prstGeom prst="rect">
            <a:avLst/>
          </a:prstGeom>
        </p:spPr>
      </p:pic>
      <p:pic>
        <p:nvPicPr>
          <p:cNvPr id="10244" name="Picture 4" descr="last marble diagra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52605" y="1988840"/>
            <a:ext cx="525853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Corbel" panose="020B0503020204020204" pitchFamily="34" charset="0"/>
              </a:rPr>
              <a:t>Emit </a:t>
            </a:r>
            <a:r>
              <a:rPr lang="en-US" altLang="zh-CN" dirty="0">
                <a:latin typeface="Corbel" panose="020B0503020204020204" pitchFamily="34" charset="0"/>
              </a:rPr>
              <a:t>only the last item emitted by the source Observable</a:t>
            </a:r>
          </a:p>
        </p:txBody>
      </p:sp>
    </p:spTree>
    <p:extLst>
      <p:ext uri="{BB962C8B-B14F-4D97-AF65-F5344CB8AC3E}">
        <p14:creationId xmlns:p14="http://schemas.microsoft.com/office/powerpoint/2010/main" val="32482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max()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94" y="1481635"/>
            <a:ext cx="5732884" cy="3696907"/>
          </a:xfrm>
          <a:prstGeom prst="rect">
            <a:avLst/>
          </a:prstGeom>
        </p:spPr>
      </p:pic>
      <p:pic>
        <p:nvPicPr>
          <p:cNvPr id="1026" name="Picture 2" descr="max marble diagram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4" y="3140968"/>
            <a:ext cx="5120567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Corbel" panose="020B0503020204020204" pitchFamily="34" charset="0"/>
              </a:rPr>
              <a:t>Emit the </a:t>
            </a:r>
            <a:r>
              <a:rPr lang="en-US" altLang="zh-CN" dirty="0">
                <a:latin typeface="Corbel" panose="020B0503020204020204" pitchFamily="34" charset="0"/>
              </a:rPr>
              <a:t>largest value.</a:t>
            </a:r>
          </a:p>
        </p:txBody>
      </p:sp>
    </p:spTree>
    <p:extLst>
      <p:ext uri="{BB962C8B-B14F-4D97-AF65-F5344CB8AC3E}">
        <p14:creationId xmlns:p14="http://schemas.microsoft.com/office/powerpoint/2010/main" val="358781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delay()</a:t>
            </a:r>
          </a:p>
        </p:txBody>
      </p:sp>
      <p:pic>
        <p:nvPicPr>
          <p:cNvPr id="12292" name="Picture 4" descr="delay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2" y="3140968"/>
            <a:ext cx="512056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66" y="1481634"/>
            <a:ext cx="5550712" cy="44676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Time shifts each item by some specified amount of milliseconds</a:t>
            </a:r>
            <a:r>
              <a:rPr lang="en-US" altLang="zh-CN" dirty="0" smtClean="0">
                <a:latin typeface="Corbel" panose="020B0503020204020204" pitchFamily="34" charset="0"/>
              </a:rPr>
              <a:t>.</a:t>
            </a:r>
            <a:endParaRPr lang="en-US" altLang="zh-CN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4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catchError()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83" y="1124744"/>
            <a:ext cx="5123507" cy="52565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Catches errors on the observable to be handled by returning a new observable or throwing an error.</a:t>
            </a:r>
          </a:p>
        </p:txBody>
      </p:sp>
    </p:spTree>
    <p:extLst>
      <p:ext uri="{BB962C8B-B14F-4D97-AF65-F5344CB8AC3E}">
        <p14:creationId xmlns:p14="http://schemas.microsoft.com/office/powerpoint/2010/main" val="26879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retry()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5" y="1124743"/>
            <a:ext cx="4680520" cy="52672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05" y="1988840"/>
            <a:ext cx="5258537" cy="139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If the source Observable calls error, this method will </a:t>
            </a:r>
            <a:r>
              <a:rPr lang="en-US" altLang="zh-CN" dirty="0" smtClean="0">
                <a:latin typeface="Corbel" panose="020B0503020204020204" pitchFamily="34" charset="0"/>
              </a:rPr>
              <a:t>re-subscribe </a:t>
            </a:r>
            <a:r>
              <a:rPr lang="en-US" altLang="zh-CN" dirty="0">
                <a:latin typeface="Corbel" panose="020B0503020204020204" pitchFamily="34" charset="0"/>
              </a:rPr>
              <a:t>to the source Observable for a maximum of count </a:t>
            </a:r>
            <a:r>
              <a:rPr lang="en-US" altLang="zh-CN" dirty="0" smtClean="0">
                <a:latin typeface="Corbel" panose="020B0503020204020204" pitchFamily="34" charset="0"/>
              </a:rPr>
              <a:t>re-subscriptions </a:t>
            </a:r>
            <a:r>
              <a:rPr lang="en-US" altLang="zh-CN" dirty="0">
                <a:latin typeface="Corbel" panose="020B0503020204020204" pitchFamily="34" charset="0"/>
              </a:rPr>
              <a:t>(given as a number parameter) rather than propagating the error call.</a:t>
            </a:r>
          </a:p>
        </p:txBody>
      </p:sp>
    </p:spTree>
    <p:extLst>
      <p:ext uri="{BB962C8B-B14F-4D97-AF65-F5344CB8AC3E}">
        <p14:creationId xmlns:p14="http://schemas.microsoft.com/office/powerpoint/2010/main" val="3692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merge</a:t>
            </a:r>
            <a:r>
              <a:rPr lang="en-US" altLang="zh-CN" sz="2000" b="1" dirty="0">
                <a:solidFill>
                  <a:srgbClr val="3B79CE"/>
                </a:solidFill>
                <a:latin typeface="Corbel" panose="020B0503020204020204" pitchFamily="34" charset="0"/>
              </a:rPr>
              <a:t>()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85" y="1483506"/>
            <a:ext cx="5933394" cy="4249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084" y="3344722"/>
            <a:ext cx="4966087" cy="24067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605" y="1988840"/>
            <a:ext cx="5258537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Flattens multiple Observables together by blending their values into one Observable.</a:t>
            </a:r>
          </a:p>
        </p:txBody>
      </p:sp>
    </p:spTree>
    <p:extLst>
      <p:ext uri="{BB962C8B-B14F-4D97-AF65-F5344CB8AC3E}">
        <p14:creationId xmlns:p14="http://schemas.microsoft.com/office/powerpoint/2010/main" val="30031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concat()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092" y="3284984"/>
            <a:ext cx="4934480" cy="2460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7" y="1196752"/>
            <a:ext cx="4821454" cy="518457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605" y="1988840"/>
            <a:ext cx="5258537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Corbel" panose="020B0503020204020204" pitchFamily="34" charset="0"/>
              </a:rPr>
              <a:t>Concatenates multiple Observables together by sequentially emitting their values, one Observable after the other</a:t>
            </a:r>
            <a:r>
              <a:rPr lang="en-US" altLang="zh-CN" dirty="0" smtClean="0">
                <a:latin typeface="Corbel" panose="020B0503020204020204" pitchFamily="34" charset="0"/>
              </a:rPr>
              <a:t>.</a:t>
            </a:r>
            <a:endParaRPr lang="en-US" altLang="zh-CN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forkJoin()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Operators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559" y="1829926"/>
            <a:ext cx="5904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rbel" panose="020B0503020204020204" pitchFamily="34" charset="0"/>
              </a:rPr>
              <a:t>Wait for Observables to complete and then combine </a:t>
            </a:r>
            <a:endParaRPr lang="en-US" altLang="zh-CN" sz="1600" dirty="0" smtClean="0">
              <a:latin typeface="Corbel" panose="020B0503020204020204" pitchFamily="34" charset="0"/>
            </a:endParaRPr>
          </a:p>
          <a:p>
            <a:r>
              <a:rPr lang="en-US" altLang="zh-CN" sz="1600" dirty="0" smtClean="0">
                <a:latin typeface="Corbel" panose="020B0503020204020204" pitchFamily="34" charset="0"/>
              </a:rPr>
              <a:t>last </a:t>
            </a:r>
            <a:r>
              <a:rPr lang="en-US" altLang="zh-CN" sz="1600" dirty="0">
                <a:latin typeface="Corbel" panose="020B0503020204020204" pitchFamily="34" charset="0"/>
              </a:rPr>
              <a:t>values they emitted</a:t>
            </a:r>
            <a:r>
              <a:rPr lang="en-US" altLang="zh-CN" sz="1600" dirty="0" smtClean="0">
                <a:latin typeface="Corbel" panose="020B0503020204020204" pitchFamily="34" charset="0"/>
              </a:rPr>
              <a:t>.</a:t>
            </a:r>
            <a:endParaRPr lang="en-US" altLang="zh-CN" sz="1600" dirty="0">
              <a:latin typeface="Corbel" panose="020B0503020204020204" pitchFamily="34" charset="0"/>
            </a:endParaRPr>
          </a:p>
        </p:txBody>
      </p:sp>
      <p:pic>
        <p:nvPicPr>
          <p:cNvPr id="2050" name="Picture 2" descr="forkJoin marble diag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2447324"/>
            <a:ext cx="4968552" cy="36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11" y="1916832"/>
            <a:ext cx="6546888" cy="392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switchMap()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2303100"/>
            <a:ext cx="5064035" cy="37181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0583" y="1792648"/>
            <a:ext cx="3953903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rbel" panose="020B0503020204020204" pitchFamily="34" charset="0"/>
              </a:rPr>
              <a:t>Maps each value to an inner Observable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87" y="1134018"/>
            <a:ext cx="4284378" cy="488727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002899" y="3861048"/>
            <a:ext cx="888363" cy="360040"/>
          </a:xfrm>
          <a:prstGeom prst="rightArrow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6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setTimeout/setInterval</a:t>
            </a:r>
            <a:endParaRPr lang="en-US" altLang="zh-CN" b="1" dirty="0" smtClean="0">
              <a:solidFill>
                <a:schemeClr val="tx2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</a:t>
            </a:r>
            <a:r>
              <a:rPr lang="en-US" altLang="zh-CN" dirty="0">
                <a:latin typeface="Corbel" panose="020B0503020204020204" pitchFamily="34" charset="0"/>
              </a:rPr>
              <a:t>introduced in ES6</a:t>
            </a:r>
            <a:r>
              <a:rPr lang="en-US" altLang="zh-CN" dirty="0">
                <a:latin typeface="Corbel" panose="020B05030202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</a:t>
            </a:r>
            <a:r>
              <a:rPr lang="en-US" altLang="zh-CN" dirty="0" smtClean="0">
                <a:latin typeface="Corbel" panose="020B0503020204020204" pitchFamily="34" charset="0"/>
              </a:rPr>
              <a:t>Observables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27" y="1196752"/>
            <a:ext cx="5867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2648"/>
            <a:ext cx="453463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rbel" panose="020B0503020204020204" pitchFamily="34" charset="0"/>
              </a:rPr>
              <a:t>Cancel previous uncomplete inner Observable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75" y="2348880"/>
            <a:ext cx="7070472" cy="38674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switchMap()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5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6948377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Corbel" panose="020B0503020204020204" pitchFamily="34" charset="0"/>
              </a:rPr>
              <a:t>Map each value to inner observable, subscribe and emit in order.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80894"/>
            <a:ext cx="6364361" cy="40307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560" y="1340768"/>
            <a:ext cx="45365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concatMap</a:t>
            </a: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()</a:t>
            </a:r>
            <a:endParaRPr lang="en-US" altLang="zh-CN" sz="2000" b="1" dirty="0" smtClean="0">
              <a:solidFill>
                <a:srgbClr val="3B79C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High-Level Operators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83" y="1797303"/>
            <a:ext cx="7023013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rbel" panose="020B0503020204020204" pitchFamily="34" charset="0"/>
              </a:rPr>
              <a:t>Map each value to inner observable, subscribe and emit asynchronously.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3" y="2253838"/>
            <a:ext cx="6292353" cy="40364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560" y="1340768"/>
            <a:ext cx="4536503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mergeMap</a:t>
            </a:r>
            <a:r>
              <a:rPr lang="en-US" altLang="zh-CN" sz="2000" b="1" dirty="0" smtClean="0">
                <a:solidFill>
                  <a:srgbClr val="3B79CE"/>
                </a:solidFill>
                <a:latin typeface="Consolas" panose="020B0609020204030204" pitchFamily="49" charset="0"/>
              </a:rPr>
              <a:t>()/flatMap</a:t>
            </a:r>
            <a:r>
              <a:rPr lang="en-US" altLang="zh-CN" sz="2000" b="1" dirty="0">
                <a:solidFill>
                  <a:srgbClr val="3B79CE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913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Subject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559" y="1340768"/>
            <a:ext cx="11161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Corbel" panose="020B0503020204020204" pitchFamily="34" charset="0"/>
              </a:rPr>
              <a:t>Every Subject is an Observable and an Observer. You can subscribe to a Subject, and you can call next to feed values as well as error and complete.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7" y="2214009"/>
            <a:ext cx="3639518" cy="43828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5" y="2211595"/>
            <a:ext cx="4505808" cy="43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5" name="矩形 4"/>
          <p:cNvSpPr/>
          <p:nvPr/>
        </p:nvSpPr>
        <p:spPr>
          <a:xfrm>
            <a:off x="554560" y="1340768"/>
            <a:ext cx="11161239" cy="8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3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Corbel" panose="020B0503020204020204" pitchFamily="34" charset="0"/>
              </a:rPr>
              <a:t>A Scheduler lets you define in what execution context will an Observable deliver notifications to its Observer.</a:t>
            </a:r>
          </a:p>
        </p:txBody>
      </p:sp>
      <p:sp>
        <p:nvSpPr>
          <p:cNvPr id="6" name="矩形 5"/>
          <p:cNvSpPr/>
          <p:nvPr/>
        </p:nvSpPr>
        <p:spPr>
          <a:xfrm>
            <a:off x="554559" y="2301158"/>
            <a:ext cx="341632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asyncScheduler</a:t>
            </a:r>
            <a:endParaRPr lang="en-US" altLang="zh-CN" sz="2000" b="1" dirty="0" smtClean="0">
              <a:solidFill>
                <a:srgbClr val="3B79CE"/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asapScheduler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3B79CE"/>
                </a:solidFill>
                <a:latin typeface="Corbel" panose="020B0503020204020204" pitchFamily="34" charset="0"/>
              </a:rPr>
              <a:t>queueScheduler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B79CE"/>
                </a:solidFill>
                <a:latin typeface="Corbel" panose="020B0503020204020204" pitchFamily="34" charset="0"/>
              </a:rPr>
              <a:t>animationFrameScheduler</a:t>
            </a:r>
            <a:endParaRPr lang="zh-CN" altLang="en-US" sz="2000" b="1" dirty="0">
              <a:solidFill>
                <a:srgbClr val="3B79CE"/>
              </a:solidFill>
              <a:latin typeface="Corbel" panose="020B05030202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33" y="1844824"/>
            <a:ext cx="607035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3" y="1340768"/>
            <a:ext cx="10491663" cy="4870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559" y="188640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10598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559" y="188640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Scheduler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1" y="1124744"/>
            <a:ext cx="9649395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559" y="188640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Scheduler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3" y="1700808"/>
            <a:ext cx="5801171" cy="44644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59" y="1700808"/>
            <a:ext cx="5801172" cy="44644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8398" y="980728"/>
            <a:ext cx="110433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orbel" panose="020B0503020204020204" pitchFamily="34" charset="0"/>
              </a:rPr>
              <a:t>observeOn</a:t>
            </a:r>
            <a:r>
              <a:rPr lang="en-US" altLang="zh-CN" sz="2000" dirty="0">
                <a:latin typeface="Corbel" panose="020B0503020204020204" pitchFamily="34" charset="0"/>
              </a:rPr>
              <a:t> is an operator that accepts a scheduler as a first parameter, which will be used to reschedule notifications emitted by the source Observable. </a:t>
            </a:r>
            <a:endParaRPr lang="zh-CN" alt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97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miro.medium.com/max/731/0*crp01CVhSUX0A1g_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35" y="1299495"/>
            <a:ext cx="766975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54559" y="188640"/>
            <a:ext cx="552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Event Loop in JavaScript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5792" y="1340768"/>
            <a:ext cx="3301135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Corbel" panose="020B0503020204020204" pitchFamily="34" charset="0"/>
              </a:rPr>
              <a:t>macrotasks</a:t>
            </a:r>
            <a:r>
              <a:rPr lang="en-US" altLang="zh-CN" sz="2000" dirty="0">
                <a:latin typeface="Corbel" panose="020B0503020204020204" pitchFamily="34" charset="0"/>
              </a:rPr>
              <a:t>: </a:t>
            </a:r>
            <a:r>
              <a:rPr lang="en-US" altLang="zh-CN" sz="2000" dirty="0" smtClean="0">
                <a:latin typeface="Corbel" panose="020B0503020204020204" pitchFamily="34" charset="0"/>
              </a:rPr>
              <a:t>setTimeout</a:t>
            </a:r>
            <a:r>
              <a:rPr lang="en-US" altLang="zh-CN" sz="2000" dirty="0">
                <a:latin typeface="Corbel" panose="020B0503020204020204" pitchFamily="34" charset="0"/>
              </a:rPr>
              <a:t>, setInterval, setImmediate, I/O, UI rendering</a:t>
            </a:r>
            <a:endParaRPr lang="zh-CN" altLang="en-US" sz="2000" dirty="0">
              <a:latin typeface="Corbel" panose="020B0503020204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5792" y="2924944"/>
            <a:ext cx="3445151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latin typeface="Corbel" panose="020B0503020204020204" pitchFamily="34" charset="0"/>
              </a:rPr>
              <a:t>microtasks</a:t>
            </a:r>
            <a:r>
              <a:rPr lang="en-US" altLang="zh-CN" sz="2000" dirty="0" smtClean="0">
                <a:latin typeface="Corbel" panose="020B0503020204020204" pitchFamily="34" charset="0"/>
              </a:rPr>
              <a:t>:</a:t>
            </a:r>
            <a:r>
              <a:rPr lang="en-US" altLang="zh-CN" sz="2000" dirty="0">
                <a:latin typeface="Corbel" panose="020B0503020204020204" pitchFamily="34" charset="0"/>
              </a:rPr>
              <a:t> Promises, </a:t>
            </a:r>
            <a:r>
              <a:rPr lang="en-US" altLang="zh-CN" sz="2000" dirty="0" smtClean="0">
                <a:latin typeface="Corbel" panose="020B0503020204020204" pitchFamily="34" charset="0"/>
              </a:rPr>
              <a:t>process.nextTick</a:t>
            </a:r>
            <a:r>
              <a:rPr lang="en-US" altLang="zh-CN" sz="2000" dirty="0">
                <a:latin typeface="Corbel" panose="020B0503020204020204" pitchFamily="34" charset="0"/>
              </a:rPr>
              <a:t>, </a:t>
            </a:r>
            <a:r>
              <a:rPr lang="en-US" altLang="zh-CN" sz="2000" dirty="0" smtClean="0">
                <a:latin typeface="Corbel" panose="020B0503020204020204" pitchFamily="34" charset="0"/>
              </a:rPr>
              <a:t>MutationObserver</a:t>
            </a:r>
            <a:endParaRPr lang="zh-CN" alt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60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Live demo resources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828" y="3652380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2"/>
              </a:rPr>
              <a:t>S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2"/>
              </a:rPr>
              <a:t>ubject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636" y="3020471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3"/>
              </a:rPr>
              <a:t>High-Level 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3636" y="2388562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4"/>
              </a:rPr>
              <a:t>Operators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559" y="1124744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5"/>
              </a:rPr>
              <a:t>Create Observables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828" y="1756653"/>
            <a:ext cx="11161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6"/>
              </a:rPr>
              <a:t>Subscribe to an Observable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828" y="4284289"/>
            <a:ext cx="1116123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7"/>
              </a:rPr>
              <a:t>Scheduler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174" y="4916198"/>
            <a:ext cx="1116123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hlinkClick r:id="rId8"/>
              </a:rPr>
              <a:t>demo-accumulation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43" y="1196751"/>
            <a:ext cx="7992888" cy="50811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setTimeout/setInterval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Promises (introduced in ES6)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</a:t>
            </a:r>
            <a:r>
              <a:rPr lang="en-US" altLang="zh-CN" dirty="0" smtClean="0">
                <a:latin typeface="Corbel" panose="020B0503020204020204" pitchFamily="34" charset="0"/>
              </a:rPr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29267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tdz\桌面\新建文件夹\为高手鼓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0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Documents and Settings\tdz\桌面\新建文件夹\201212817323049203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91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Documents and Settings\tdz\桌面\新建文件夹\20125118553715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54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60">
            <a:hlinkClick r:id="rId6"/>
          </p:cNvPr>
          <p:cNvSpPr>
            <a:spLocks noChangeArrowheads="1"/>
          </p:cNvSpPr>
          <p:nvPr/>
        </p:nvSpPr>
        <p:spPr bwMode="auto">
          <a:xfrm>
            <a:off x="5971430" y="2757247"/>
            <a:ext cx="444068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" name="Oval 61">
            <a:hlinkClick r:id="rId7"/>
          </p:cNvPr>
          <p:cNvSpPr>
            <a:spLocks noChangeArrowheads="1"/>
          </p:cNvSpPr>
          <p:nvPr/>
        </p:nvSpPr>
        <p:spPr bwMode="auto">
          <a:xfrm>
            <a:off x="5983393" y="3565675"/>
            <a:ext cx="420141" cy="52149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" name="矩形​​ 5"/>
          <p:cNvSpPr>
            <a:spLocks noChangeArrowheads="1"/>
          </p:cNvSpPr>
          <p:nvPr/>
        </p:nvSpPr>
        <p:spPr bwMode="auto">
          <a:xfrm>
            <a:off x="3177" y="405464"/>
            <a:ext cx="12191999" cy="4079229"/>
          </a:xfrm>
          <a:prstGeom prst="rect">
            <a:avLst/>
          </a:prstGeom>
          <a:solidFill>
            <a:srgbClr val="0070C0"/>
          </a:solidFill>
          <a:ln w="9525" cmpd="sng">
            <a:noFill/>
            <a:miter lim="800000"/>
            <a:headEnd/>
            <a:tailEnd/>
          </a:ln>
        </p:spPr>
        <p:txBody>
          <a:bodyPr lIns="287927" tIns="45708" rIns="91417" bIns="45708"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" name="Line 33"/>
          <p:cNvSpPr>
            <a:spLocks noChangeShapeType="1"/>
          </p:cNvSpPr>
          <p:nvPr/>
        </p:nvSpPr>
        <p:spPr bwMode="auto">
          <a:xfrm flipV="1">
            <a:off x="6191876" y="1671389"/>
            <a:ext cx="1587" cy="2700339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3176" y="3913344"/>
            <a:ext cx="1923231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1926407" y="2740574"/>
            <a:ext cx="200051" cy="1188244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3139411" y="2561977"/>
            <a:ext cx="7939" cy="1806179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1157960" y="2738189"/>
            <a:ext cx="981203" cy="198835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5" name="Freeform 13"/>
          <p:cNvSpPr>
            <a:spLocks/>
          </p:cNvSpPr>
          <p:nvPr/>
        </p:nvSpPr>
        <p:spPr bwMode="auto">
          <a:xfrm>
            <a:off x="2107403" y="2459589"/>
            <a:ext cx="1567067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6" name="Freeform 15"/>
          <p:cNvSpPr>
            <a:spLocks/>
          </p:cNvSpPr>
          <p:nvPr/>
        </p:nvSpPr>
        <p:spPr bwMode="auto">
          <a:xfrm>
            <a:off x="1264337" y="946300"/>
            <a:ext cx="2541919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7" name="Freeform 16"/>
          <p:cNvSpPr>
            <a:spLocks/>
          </p:cNvSpPr>
          <p:nvPr/>
        </p:nvSpPr>
        <p:spPr bwMode="auto">
          <a:xfrm>
            <a:off x="942024" y="1778553"/>
            <a:ext cx="325480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8" name="Freeform 17"/>
          <p:cNvSpPr>
            <a:spLocks/>
          </p:cNvSpPr>
          <p:nvPr/>
        </p:nvSpPr>
        <p:spPr bwMode="auto">
          <a:xfrm>
            <a:off x="3677644" y="952256"/>
            <a:ext cx="1308271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Line 51"/>
          <p:cNvSpPr>
            <a:spLocks noChangeShapeType="1"/>
          </p:cNvSpPr>
          <p:nvPr/>
        </p:nvSpPr>
        <p:spPr bwMode="auto">
          <a:xfrm>
            <a:off x="3133064" y="4365777"/>
            <a:ext cx="30716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20445248">
            <a:off x="1522022" y="1486760"/>
            <a:ext cx="2699732" cy="933629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67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5467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Picture 4" descr="C:\Documents and Settings\tdz\桌面\新建文件夹\欢迎0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08" y="4635336"/>
            <a:ext cx="2909179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sp>
        <p:nvSpPr>
          <p:cNvPr id="5" name="矩形 4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setTimeout/setInterval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Promises (introduced in ES6)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</a:t>
            </a:r>
            <a:r>
              <a:rPr lang="en-US" altLang="zh-CN" dirty="0" smtClean="0">
                <a:latin typeface="Corbel" panose="020B0503020204020204" pitchFamily="34" charset="0"/>
              </a:rPr>
              <a:t>Observables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1" y="1052736"/>
            <a:ext cx="5544616" cy="5144677"/>
          </a:xfrm>
          <a:prstGeom prst="rect">
            <a:avLst/>
          </a:prstGeom>
        </p:spPr>
      </p:pic>
      <p:pic>
        <p:nvPicPr>
          <p:cNvPr id="1026" name="Picture 2" descr="“问号”的图片搜索结果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36276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34" y="1196752"/>
            <a:ext cx="7818397" cy="46805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setTimeout/setInterval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</a:t>
            </a:r>
            <a:r>
              <a:rPr lang="en-US" altLang="zh-CN" dirty="0">
                <a:latin typeface="Corbel" panose="020B0503020204020204" pitchFamily="34" charset="0"/>
              </a:rPr>
              <a:t>introduced in ES6</a:t>
            </a:r>
            <a:r>
              <a:rPr lang="en-US" altLang="zh-CN" dirty="0">
                <a:latin typeface="Corbel" panose="020B05030202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Async/Await (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introduced in 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RxJS </a:t>
            </a:r>
            <a:r>
              <a:rPr lang="en-US" altLang="zh-CN" dirty="0" smtClean="0">
                <a:latin typeface="Corbel" panose="020B0503020204020204" pitchFamily="34" charset="0"/>
              </a:rPr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38710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906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Asynchronous Programming in JavaScript</a:t>
            </a:r>
          </a:p>
        </p:txBody>
      </p:sp>
      <p:pic>
        <p:nvPicPr>
          <p:cNvPr id="3074" name="Picture 2" descr="https://ss0.bdstatic.com/70cFvHSh_Q1YnxGkpoWK1HF6hhy/it/u=2831975733,3652099981&amp;fm=26&amp;gp=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34" y="148478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4559" y="1268760"/>
            <a:ext cx="60991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setTimeout/setInterval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rbel" panose="020B0503020204020204" pitchFamily="34" charset="0"/>
              </a:rPr>
              <a:t>Promises (</a:t>
            </a:r>
            <a:r>
              <a:rPr lang="en-US" altLang="zh-CN" dirty="0">
                <a:latin typeface="Corbel" panose="020B0503020204020204" pitchFamily="34" charset="0"/>
              </a:rPr>
              <a:t>introduced in ES6</a:t>
            </a:r>
            <a:r>
              <a:rPr lang="en-US" altLang="zh-CN" dirty="0">
                <a:latin typeface="Corbel" panose="020B05030202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Async/Await (</a:t>
            </a:r>
            <a:r>
              <a:rPr lang="en-US" altLang="zh-CN" dirty="0">
                <a:latin typeface="Corbel" panose="020B0503020204020204" pitchFamily="34" charset="0"/>
              </a:rPr>
              <a:t>introduced in </a:t>
            </a:r>
            <a:r>
              <a:rPr lang="en-US" altLang="zh-CN" dirty="0" smtClean="0">
                <a:latin typeface="Corbel" panose="020B0503020204020204" pitchFamily="34" charset="0"/>
              </a:rPr>
              <a:t>ES8)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RxJS Observables</a:t>
            </a:r>
          </a:p>
        </p:txBody>
      </p:sp>
    </p:spTree>
    <p:extLst>
      <p:ext uri="{BB962C8B-B14F-4D97-AF65-F5344CB8AC3E}">
        <p14:creationId xmlns:p14="http://schemas.microsoft.com/office/powerpoint/2010/main" val="31677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188640"/>
            <a:ext cx="407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Why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to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use 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cs typeface="Calibri" panose="020F0502020204030204" pitchFamily="34" charset="0"/>
              </a:rPr>
              <a:t>RxJS? 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4559" y="1268760"/>
            <a:ext cx="68407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The </a:t>
            </a:r>
            <a:r>
              <a:rPr lang="en-US" altLang="zh-CN" dirty="0">
                <a:latin typeface="Corbel" panose="020B0503020204020204" pitchFamily="34" charset="0"/>
              </a:rPr>
              <a:t>ability to handle multiple asynchronous </a:t>
            </a:r>
            <a:r>
              <a:rPr lang="en-US" altLang="zh-CN" dirty="0" smtClean="0">
                <a:latin typeface="Corbel" panose="020B0503020204020204" pitchFamily="34" charset="0"/>
              </a:rPr>
              <a:t>events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Cancelable</a:t>
            </a:r>
            <a:endParaRPr lang="en-US" altLang="zh-CN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Deliver multiple values</a:t>
            </a:r>
            <a:endParaRPr lang="en-US" altLang="zh-CN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Synchronous </a:t>
            </a:r>
            <a:r>
              <a:rPr lang="en-US" altLang="zh-CN" dirty="0">
                <a:latin typeface="Corbel" panose="020B0503020204020204" pitchFamily="34" charset="0"/>
              </a:rPr>
              <a:t>or </a:t>
            </a:r>
            <a:r>
              <a:rPr lang="en-US" altLang="zh-CN" dirty="0" smtClean="0">
                <a:latin typeface="Corbel" panose="020B0503020204020204" pitchFamily="34" charset="0"/>
              </a:rPr>
              <a:t>asynchronous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Provide many data stream operators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Corbel" panose="020B0503020204020204" pitchFamily="34" charset="0"/>
              </a:rPr>
              <a:t>……</a:t>
            </a:r>
            <a:endParaRPr lang="zh-CN" alt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13659</TotalTime>
  <Words>979</Words>
  <Application>Microsoft Office PowerPoint</Application>
  <PresentationFormat>自定义</PresentationFormat>
  <Paragraphs>189</Paragraphs>
  <Slides>50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Arial Unicode MS</vt:lpstr>
      <vt:lpstr>方正黑体简体</vt:lpstr>
      <vt:lpstr>华康俪金黑W8(P)</vt:lpstr>
      <vt:lpstr>宋体</vt:lpstr>
      <vt:lpstr>微软雅黑</vt:lpstr>
      <vt:lpstr>Arial</vt:lpstr>
      <vt:lpstr>Calibri</vt:lpstr>
      <vt:lpstr>Consolas</vt:lpstr>
      <vt:lpstr>Corbel</vt:lpstr>
      <vt:lpstr>DejaVu Sans Mono</vt:lpstr>
      <vt:lpstr>Garamond</vt:lpstr>
      <vt:lpstr>Trebuchet MS</vt:lpstr>
      <vt:lpstr>Wingdings</vt:lpstr>
      <vt:lpstr>Office 主题</vt:lpstr>
      <vt:lpstr>1_Office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Jin Wei</cp:lastModifiedBy>
  <cp:revision>1219</cp:revision>
  <dcterms:modified xsi:type="dcterms:W3CDTF">2019-12-12T16:29:45Z</dcterms:modified>
</cp:coreProperties>
</file>